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sldIdLst>
    <p:sldId id="256" r:id="rId2"/>
    <p:sldId id="273" r:id="rId3"/>
    <p:sldId id="257" r:id="rId4"/>
    <p:sldId id="274" r:id="rId5"/>
    <p:sldId id="275" r:id="rId6"/>
    <p:sldId id="276" r:id="rId7"/>
    <p:sldId id="277" r:id="rId8"/>
    <p:sldId id="278" r:id="rId9"/>
    <p:sldId id="279" r:id="rId10"/>
    <p:sldId id="281" r:id="rId11"/>
    <p:sldId id="258" r:id="rId12"/>
    <p:sldId id="282" r:id="rId13"/>
    <p:sldId id="283" r:id="rId14"/>
    <p:sldId id="284" r:id="rId15"/>
    <p:sldId id="285" r:id="rId16"/>
    <p:sldId id="287" r:id="rId17"/>
    <p:sldId id="286" r:id="rId18"/>
    <p:sldId id="288" r:id="rId19"/>
    <p:sldId id="270"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6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1754188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725503-6F94-4FF3-ACA9-752F675297DE}"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968138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37819463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74863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426378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2874256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2551068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83446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196906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3335500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154916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725503-6F94-4FF3-ACA9-752F675297DE}"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478711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725503-6F94-4FF3-ACA9-752F675297DE}" type="datetimeFigureOut">
              <a:rPr lang="en-IN" smtClean="0"/>
              <a:t>22-04-2022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44594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426821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720374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7725503-6F94-4FF3-ACA9-752F675297DE}" type="datetimeFigureOut">
              <a:rPr lang="en-IN" smtClean="0"/>
              <a:t>22-04-2022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1162674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725503-6F94-4FF3-ACA9-752F675297DE}" type="datetimeFigureOut">
              <a:rPr lang="en-IN" smtClean="0"/>
              <a:t>22-04-2022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FAA853-8976-4918-A190-6735E6E35355}" type="slidenum">
              <a:rPr lang="en-IN" smtClean="0"/>
              <a:t>‹#›</a:t>
            </a:fld>
            <a:endParaRPr lang="en-IN"/>
          </a:p>
        </p:txBody>
      </p:sp>
    </p:spTree>
    <p:extLst>
      <p:ext uri="{BB962C8B-B14F-4D97-AF65-F5344CB8AC3E}">
        <p14:creationId xmlns:p14="http://schemas.microsoft.com/office/powerpoint/2010/main" val="447713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7725503-6F94-4FF3-ACA9-752F675297DE}" type="datetimeFigureOut">
              <a:rPr lang="en-IN" smtClean="0"/>
              <a:t>22-04-2022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5FAA853-8976-4918-A190-6735E6E35355}" type="slidenum">
              <a:rPr lang="en-IN" smtClean="0"/>
              <a:t>‹#›</a:t>
            </a:fld>
            <a:endParaRPr lang="en-IN"/>
          </a:p>
        </p:txBody>
      </p:sp>
    </p:spTree>
    <p:extLst>
      <p:ext uri="{BB962C8B-B14F-4D97-AF65-F5344CB8AC3E}">
        <p14:creationId xmlns:p14="http://schemas.microsoft.com/office/powerpoint/2010/main" val="2598207386"/>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1682" y="1941918"/>
            <a:ext cx="7080343" cy="1487082"/>
          </a:xfrm>
        </p:spPr>
        <p:txBody>
          <a:bodyPr/>
          <a:lstStyle/>
          <a:p>
            <a:r>
              <a:rPr lang="en-IN" sz="6000" dirty="0"/>
              <a:t>Data Visualisation</a:t>
            </a:r>
            <a:br>
              <a:rPr lang="en-IN" sz="5400" dirty="0"/>
            </a:br>
            <a:r>
              <a:rPr lang="en-IN" sz="2400" dirty="0"/>
              <a:t>Tableau &amp; Python Practical Presentation</a:t>
            </a:r>
          </a:p>
        </p:txBody>
      </p:sp>
      <p:sp>
        <p:nvSpPr>
          <p:cNvPr id="3" name="Subtitle 2"/>
          <p:cNvSpPr>
            <a:spLocks noGrp="1"/>
          </p:cNvSpPr>
          <p:nvPr>
            <p:ph type="subTitle" idx="1"/>
          </p:nvPr>
        </p:nvSpPr>
        <p:spPr>
          <a:xfrm>
            <a:off x="8276734" y="4873661"/>
            <a:ext cx="3736925" cy="2040004"/>
          </a:xfrm>
        </p:spPr>
        <p:txBody>
          <a:bodyPr>
            <a:normAutofit/>
          </a:bodyPr>
          <a:lstStyle/>
          <a:p>
            <a:r>
              <a:rPr lang="en-IN" b="1" dirty="0">
                <a:solidFill>
                  <a:schemeClr val="tx1"/>
                </a:solidFill>
                <a:latin typeface="Times New Roman" panose="02020603050405020304" pitchFamily="18" charset="0"/>
                <a:cs typeface="Times New Roman" panose="02020603050405020304" pitchFamily="18" charset="0"/>
              </a:rPr>
              <a:t>Submitted by:</a:t>
            </a:r>
          </a:p>
          <a:p>
            <a:r>
              <a:rPr lang="en-IN" dirty="0">
                <a:solidFill>
                  <a:schemeClr val="tx1"/>
                </a:solidFill>
                <a:latin typeface="Times New Roman" panose="02020603050405020304" pitchFamily="18" charset="0"/>
                <a:cs typeface="Times New Roman" panose="02020603050405020304" pitchFamily="18" charset="0"/>
              </a:rPr>
              <a:t>Muktesh Sahu (10594774)</a:t>
            </a:r>
          </a:p>
          <a:p>
            <a:r>
              <a:rPr lang="en-IN" dirty="0">
                <a:solidFill>
                  <a:schemeClr val="tx1"/>
                </a:solidFill>
                <a:latin typeface="Times New Roman" panose="02020603050405020304" pitchFamily="18" charset="0"/>
                <a:cs typeface="Times New Roman" panose="02020603050405020304" pitchFamily="18" charset="0"/>
              </a:rPr>
              <a:t>Maya </a:t>
            </a:r>
            <a:r>
              <a:rPr lang="en-IN" dirty="0" err="1">
                <a:solidFill>
                  <a:schemeClr val="tx1"/>
                </a:solidFill>
                <a:latin typeface="Times New Roman" panose="02020603050405020304" pitchFamily="18" charset="0"/>
                <a:cs typeface="Times New Roman" panose="02020603050405020304" pitchFamily="18" charset="0"/>
              </a:rPr>
              <a:t>kumbhar</a:t>
            </a:r>
            <a:r>
              <a:rPr lang="en-IN" dirty="0">
                <a:solidFill>
                  <a:schemeClr val="tx1"/>
                </a:solidFill>
                <a:latin typeface="Times New Roman" panose="02020603050405020304" pitchFamily="18" charset="0"/>
                <a:cs typeface="Times New Roman" panose="02020603050405020304" pitchFamily="18" charset="0"/>
              </a:rPr>
              <a:t> (10594952)</a:t>
            </a:r>
          </a:p>
          <a:p>
            <a:r>
              <a:rPr lang="en-IN" dirty="0">
                <a:solidFill>
                  <a:schemeClr val="tx1"/>
                </a:solidFill>
                <a:latin typeface="Times New Roman" panose="02020603050405020304" pitchFamily="18" charset="0"/>
                <a:cs typeface="Times New Roman" panose="02020603050405020304" pitchFamily="18" charset="0"/>
              </a:rPr>
              <a:t>Ankit Butola (10590492)</a:t>
            </a:r>
          </a:p>
          <a:p>
            <a:endParaRPr lang="en-IN" dirty="0">
              <a:solidFill>
                <a:schemeClr val="tx1"/>
              </a:solidFill>
              <a:latin typeface="Times New Roman" panose="02020603050405020304" pitchFamily="18" charset="0"/>
              <a:cs typeface="Times New Roman" panose="02020603050405020304" pitchFamily="18" charset="0"/>
            </a:endParaRPr>
          </a:p>
          <a:p>
            <a:endParaRPr lang="en-IN"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5A38409-1197-40BE-A5CC-E637C7420B39}"/>
              </a:ext>
            </a:extLst>
          </p:cNvPr>
          <p:cNvPicPr>
            <a:picLocks noChangeAspect="1"/>
          </p:cNvPicPr>
          <p:nvPr/>
        </p:nvPicPr>
        <p:blipFill>
          <a:blip r:embed="rId4"/>
          <a:stretch>
            <a:fillRect/>
          </a:stretch>
        </p:blipFill>
        <p:spPr>
          <a:xfrm>
            <a:off x="136590" y="132072"/>
            <a:ext cx="2210684" cy="1319656"/>
          </a:xfrm>
          <a:prstGeom prst="rect">
            <a:avLst/>
          </a:prstGeom>
          <a:noFill/>
          <a:ln>
            <a:noFill/>
          </a:ln>
        </p:spPr>
      </p:pic>
      <p:pic>
        <p:nvPicPr>
          <p:cNvPr id="4" name="Recorded Sound">
            <a:hlinkClick r:id="" action="ppaction://media"/>
            <a:extLst>
              <a:ext uri="{FF2B5EF4-FFF2-40B4-BE49-F238E27FC236}">
                <a16:creationId xmlns:a16="http://schemas.microsoft.com/office/drawing/2014/main" id="{2B896DDA-8A42-4DD2-A669-FCE0330569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47225" y="254523"/>
            <a:ext cx="668256" cy="518475"/>
          </a:xfrm>
          <a:prstGeom prst="rect">
            <a:avLst/>
          </a:prstGeom>
        </p:spPr>
      </p:pic>
    </p:spTree>
    <p:extLst>
      <p:ext uri="{BB962C8B-B14F-4D97-AF65-F5344CB8AC3E}">
        <p14:creationId xmlns:p14="http://schemas.microsoft.com/office/powerpoint/2010/main" val="86440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798" y="479304"/>
            <a:ext cx="9546431" cy="1132680"/>
          </a:xfrm>
        </p:spPr>
        <p:txBody>
          <a:bodyPr>
            <a:normAutofit/>
          </a:bodyPr>
          <a:lstStyle/>
          <a:p>
            <a:r>
              <a:rPr lang="en-US" sz="3200" b="1" dirty="0"/>
              <a:t>UMAP dimensionality reduction technique using Python</a:t>
            </a:r>
            <a:endParaRPr lang="en-IN" sz="3200" b="1" dirty="0"/>
          </a:p>
        </p:txBody>
      </p:sp>
      <p:sp>
        <p:nvSpPr>
          <p:cNvPr id="10" name="Content Placeholder 2">
            <a:extLst>
              <a:ext uri="{FF2B5EF4-FFF2-40B4-BE49-F238E27FC236}">
                <a16:creationId xmlns:a16="http://schemas.microsoft.com/office/drawing/2014/main" id="{7583B2AB-54A0-4D2C-AB56-27DFC1917DDB}"/>
              </a:ext>
            </a:extLst>
          </p:cNvPr>
          <p:cNvSpPr>
            <a:spLocks noGrp="1"/>
          </p:cNvSpPr>
          <p:nvPr>
            <p:ph idx="1"/>
          </p:nvPr>
        </p:nvSpPr>
        <p:spPr>
          <a:xfrm>
            <a:off x="675565" y="1762812"/>
            <a:ext cx="7912254" cy="4157221"/>
          </a:xfrm>
        </p:spPr>
        <p:txBody>
          <a:bodyPr>
            <a:normAutofit/>
          </a:bodyPr>
          <a:lstStyle/>
          <a:p>
            <a:endParaRPr lang="en-US" sz="1800" dirty="0">
              <a:latin typeface="Calibri" panose="020F0502020204030204" pitchFamily="34" charset="0"/>
              <a:cs typeface="Calibri" panose="020F0502020204030204" pitchFamily="34" charset="0"/>
            </a:endParaRP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Importing dataset &amp; </a:t>
            </a:r>
            <a:r>
              <a:rPr lang="en-IN" sz="1800" b="1" dirty="0">
                <a:latin typeface="Calibri" panose="020F0502020204030204" pitchFamily="34" charset="0"/>
                <a:cs typeface="Times New Roman" panose="02020603050405020304" pitchFamily="18" charset="0"/>
              </a:rPr>
              <a:t>Dataset information</a:t>
            </a: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Dividing dataset into label &amp; features</a:t>
            </a: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Normalizing numerical features</a:t>
            </a: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PCA Implementation</a:t>
            </a:r>
            <a:endParaRPr lang="en-IN" sz="1800" b="1" dirty="0">
              <a:latin typeface="Calibri" panose="020F0502020204030204" pitchFamily="34" charset="0"/>
              <a:cs typeface="Times New Roman" panose="02020603050405020304" pitchFamily="18" charset="0"/>
            </a:endParaRP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UMAP implementation</a:t>
            </a: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 Observations</a:t>
            </a:r>
            <a:endParaRPr lang="en-US" sz="1800" dirty="0">
              <a:latin typeface="Calibri" panose="020F0502020204030204" pitchFamily="34" charset="0"/>
              <a:cs typeface="Calibri" panose="020F0502020204030204" pitchFamily="34" charset="0"/>
            </a:endParaRPr>
          </a:p>
        </p:txBody>
      </p:sp>
      <p:pic>
        <p:nvPicPr>
          <p:cNvPr id="3" name="Recorded Sound">
            <a:hlinkClick r:id="" action="ppaction://media"/>
            <a:extLst>
              <a:ext uri="{FF2B5EF4-FFF2-40B4-BE49-F238E27FC236}">
                <a16:creationId xmlns:a16="http://schemas.microsoft.com/office/drawing/2014/main" id="{005767E6-2D99-4C9C-8C0A-FCD300E39C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29202" y="276104"/>
            <a:ext cx="406400" cy="406400"/>
          </a:xfrm>
          <a:prstGeom prst="rect">
            <a:avLst/>
          </a:prstGeom>
        </p:spPr>
      </p:pic>
    </p:spTree>
    <p:extLst>
      <p:ext uri="{BB962C8B-B14F-4D97-AF65-F5344CB8AC3E}">
        <p14:creationId xmlns:p14="http://schemas.microsoft.com/office/powerpoint/2010/main" val="12354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08" y="413930"/>
            <a:ext cx="8911687" cy="1280890"/>
          </a:xfrm>
        </p:spPr>
        <p:txBody>
          <a:bodyPr>
            <a:normAutofit/>
          </a:bodyPr>
          <a:lstStyle/>
          <a:p>
            <a:r>
              <a:rPr lang="en-IN" b="1" dirty="0">
                <a:latin typeface="Calibri" panose="020F0502020204030204" pitchFamily="34" charset="0"/>
                <a:cs typeface="Calibri" panose="020F0502020204030204" pitchFamily="34" charset="0"/>
              </a:rPr>
              <a:t>Importing dataset &amp; its Information</a:t>
            </a:r>
          </a:p>
        </p:txBody>
      </p:sp>
      <p:pic>
        <p:nvPicPr>
          <p:cNvPr id="4" name="Picture 3">
            <a:extLst>
              <a:ext uri="{FF2B5EF4-FFF2-40B4-BE49-F238E27FC236}">
                <a16:creationId xmlns:a16="http://schemas.microsoft.com/office/drawing/2014/main" id="{C29FFA0D-4065-49C2-B642-388D1ADD917E}"/>
              </a:ext>
            </a:extLst>
          </p:cNvPr>
          <p:cNvPicPr>
            <a:picLocks noChangeAspect="1"/>
          </p:cNvPicPr>
          <p:nvPr/>
        </p:nvPicPr>
        <p:blipFill>
          <a:blip r:embed="rId4"/>
          <a:stretch>
            <a:fillRect/>
          </a:stretch>
        </p:blipFill>
        <p:spPr>
          <a:xfrm>
            <a:off x="678729" y="2210790"/>
            <a:ext cx="10982227" cy="2851195"/>
          </a:xfrm>
          <a:prstGeom prst="rect">
            <a:avLst/>
          </a:prstGeom>
        </p:spPr>
      </p:pic>
      <p:pic>
        <p:nvPicPr>
          <p:cNvPr id="3" name="Recorded Sound">
            <a:hlinkClick r:id="" action="ppaction://media"/>
            <a:extLst>
              <a:ext uri="{FF2B5EF4-FFF2-40B4-BE49-F238E27FC236}">
                <a16:creationId xmlns:a16="http://schemas.microsoft.com/office/drawing/2014/main" id="{F4B28758-8F41-44D3-BF25-7C8375B67F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7756" y="210730"/>
            <a:ext cx="406400" cy="406400"/>
          </a:xfrm>
          <a:prstGeom prst="rect">
            <a:avLst/>
          </a:prstGeom>
        </p:spPr>
      </p:pic>
    </p:spTree>
    <p:extLst>
      <p:ext uri="{BB962C8B-B14F-4D97-AF65-F5344CB8AC3E}">
        <p14:creationId xmlns:p14="http://schemas.microsoft.com/office/powerpoint/2010/main" val="376138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08" y="413930"/>
            <a:ext cx="8911687" cy="1280890"/>
          </a:xfrm>
        </p:spPr>
        <p:txBody>
          <a:bodyPr>
            <a:normAutofit/>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Dividing dataset into label &amp; features</a:t>
            </a:r>
          </a:p>
        </p:txBody>
      </p:sp>
      <p:pic>
        <p:nvPicPr>
          <p:cNvPr id="5" name="Picture 4">
            <a:extLst>
              <a:ext uri="{FF2B5EF4-FFF2-40B4-BE49-F238E27FC236}">
                <a16:creationId xmlns:a16="http://schemas.microsoft.com/office/drawing/2014/main" id="{1AA8E879-8F97-42C9-B4F9-6E6EF36227B0}"/>
              </a:ext>
            </a:extLst>
          </p:cNvPr>
          <p:cNvPicPr>
            <a:picLocks noChangeAspect="1"/>
          </p:cNvPicPr>
          <p:nvPr/>
        </p:nvPicPr>
        <p:blipFill>
          <a:blip r:embed="rId4"/>
          <a:stretch>
            <a:fillRect/>
          </a:stretch>
        </p:blipFill>
        <p:spPr>
          <a:xfrm>
            <a:off x="2007909" y="2019299"/>
            <a:ext cx="8088197" cy="3363405"/>
          </a:xfrm>
          <a:prstGeom prst="rect">
            <a:avLst/>
          </a:prstGeom>
        </p:spPr>
      </p:pic>
      <p:pic>
        <p:nvPicPr>
          <p:cNvPr id="3" name="Recorded Sound">
            <a:hlinkClick r:id="" action="ppaction://media"/>
            <a:extLst>
              <a:ext uri="{FF2B5EF4-FFF2-40B4-BE49-F238E27FC236}">
                <a16:creationId xmlns:a16="http://schemas.microsoft.com/office/drawing/2014/main" id="{816074FE-8653-4549-ABB7-734549E830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05096" y="210730"/>
            <a:ext cx="406400" cy="406400"/>
          </a:xfrm>
          <a:prstGeom prst="rect">
            <a:avLst/>
          </a:prstGeom>
        </p:spPr>
      </p:pic>
    </p:spTree>
    <p:extLst>
      <p:ext uri="{BB962C8B-B14F-4D97-AF65-F5344CB8AC3E}">
        <p14:creationId xmlns:p14="http://schemas.microsoft.com/office/powerpoint/2010/main" val="29145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08" y="413930"/>
            <a:ext cx="8911687" cy="1280890"/>
          </a:xfrm>
        </p:spPr>
        <p:txBody>
          <a:bodyPr>
            <a:normAutofit/>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Normalizing numerical features</a:t>
            </a:r>
          </a:p>
        </p:txBody>
      </p:sp>
      <p:pic>
        <p:nvPicPr>
          <p:cNvPr id="4" name="Picture 3">
            <a:extLst>
              <a:ext uri="{FF2B5EF4-FFF2-40B4-BE49-F238E27FC236}">
                <a16:creationId xmlns:a16="http://schemas.microsoft.com/office/drawing/2014/main" id="{DE44AFF5-322A-47FD-B258-A2EFD029ECF4}"/>
              </a:ext>
            </a:extLst>
          </p:cNvPr>
          <p:cNvPicPr>
            <a:picLocks noChangeAspect="1"/>
          </p:cNvPicPr>
          <p:nvPr/>
        </p:nvPicPr>
        <p:blipFill>
          <a:blip r:embed="rId4"/>
          <a:stretch>
            <a:fillRect/>
          </a:stretch>
        </p:blipFill>
        <p:spPr>
          <a:xfrm>
            <a:off x="519533" y="3026004"/>
            <a:ext cx="10134179" cy="2063047"/>
          </a:xfrm>
          <a:prstGeom prst="rect">
            <a:avLst/>
          </a:prstGeom>
        </p:spPr>
      </p:pic>
      <p:sp>
        <p:nvSpPr>
          <p:cNvPr id="7" name="Content Placeholder 2">
            <a:extLst>
              <a:ext uri="{FF2B5EF4-FFF2-40B4-BE49-F238E27FC236}">
                <a16:creationId xmlns:a16="http://schemas.microsoft.com/office/drawing/2014/main" id="{0140BB51-B66C-473C-B5BE-E6E64842602F}"/>
              </a:ext>
            </a:extLst>
          </p:cNvPr>
          <p:cNvSpPr>
            <a:spLocks noGrp="1"/>
          </p:cNvSpPr>
          <p:nvPr>
            <p:ph idx="1"/>
          </p:nvPr>
        </p:nvSpPr>
        <p:spPr>
          <a:xfrm>
            <a:off x="675564" y="2031064"/>
            <a:ext cx="9184873" cy="344491"/>
          </a:xfrm>
        </p:spPr>
        <p:txBody>
          <a:bodyPr>
            <a:noAutofit/>
          </a:bodyPr>
          <a:lstStyle/>
          <a:p>
            <a:r>
              <a:rPr lang="en-IN" dirty="0">
                <a:latin typeface="Calibri" panose="020F0502020204030204" pitchFamily="34" charset="0"/>
                <a:cs typeface="Calibri" panose="020F0502020204030204" pitchFamily="34" charset="0"/>
              </a:rPr>
              <a:t>Normalizing  numerical features so that each features has mean 0 and variance 1</a:t>
            </a:r>
            <a:endParaRPr lang="en-US" dirty="0">
              <a:latin typeface="Calibri" panose="020F0502020204030204" pitchFamily="34" charset="0"/>
              <a:cs typeface="Calibri" panose="020F0502020204030204" pitchFamily="34" charset="0"/>
            </a:endParaRPr>
          </a:p>
        </p:txBody>
      </p:sp>
      <p:pic>
        <p:nvPicPr>
          <p:cNvPr id="3" name="Recorded Sound">
            <a:hlinkClick r:id="" action="ppaction://media"/>
            <a:extLst>
              <a:ext uri="{FF2B5EF4-FFF2-40B4-BE49-F238E27FC236}">
                <a16:creationId xmlns:a16="http://schemas.microsoft.com/office/drawing/2014/main" id="{7D11C0C7-88AF-416F-833B-D0A1567A5B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27092" y="143235"/>
            <a:ext cx="406400" cy="406400"/>
          </a:xfrm>
          <a:prstGeom prst="rect">
            <a:avLst/>
          </a:prstGeom>
        </p:spPr>
      </p:pic>
    </p:spTree>
    <p:extLst>
      <p:ext uri="{BB962C8B-B14F-4D97-AF65-F5344CB8AC3E}">
        <p14:creationId xmlns:p14="http://schemas.microsoft.com/office/powerpoint/2010/main" val="405508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08" y="413930"/>
            <a:ext cx="8911687" cy="1280890"/>
          </a:xfrm>
        </p:spPr>
        <p:txBody>
          <a:bodyPr>
            <a:normAutofit fontScale="90000"/>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PCA Implementation</a:t>
            </a:r>
            <a:br>
              <a:rPr lang="en-IN" sz="4400" b="1" dirty="0">
                <a:latin typeface="Calibri" panose="020F0502020204030204" pitchFamily="34" charset="0"/>
                <a:cs typeface="Times New Roman" panose="02020603050405020304" pitchFamily="18" charset="0"/>
              </a:rPr>
            </a:br>
            <a:endParaRPr lang="en-IN" sz="4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08BA6DB-E19C-4633-BEF1-2DD338302AFB}"/>
              </a:ext>
            </a:extLst>
          </p:cNvPr>
          <p:cNvPicPr>
            <a:picLocks noChangeAspect="1"/>
          </p:cNvPicPr>
          <p:nvPr/>
        </p:nvPicPr>
        <p:blipFill>
          <a:blip r:embed="rId4"/>
          <a:stretch>
            <a:fillRect/>
          </a:stretch>
        </p:blipFill>
        <p:spPr>
          <a:xfrm>
            <a:off x="499621" y="1508289"/>
            <a:ext cx="10737130" cy="4725725"/>
          </a:xfrm>
          <a:prstGeom prst="rect">
            <a:avLst/>
          </a:prstGeom>
        </p:spPr>
      </p:pic>
      <p:pic>
        <p:nvPicPr>
          <p:cNvPr id="3" name="Recorded Sound">
            <a:hlinkClick r:id="" action="ppaction://media"/>
            <a:extLst>
              <a:ext uri="{FF2B5EF4-FFF2-40B4-BE49-F238E27FC236}">
                <a16:creationId xmlns:a16="http://schemas.microsoft.com/office/drawing/2014/main" id="{2CBF0A40-D4BC-40E7-AB68-1D3E9AA0AA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11175" y="114955"/>
            <a:ext cx="406400" cy="406400"/>
          </a:xfrm>
          <a:prstGeom prst="rect">
            <a:avLst/>
          </a:prstGeom>
        </p:spPr>
      </p:pic>
    </p:spTree>
    <p:extLst>
      <p:ext uri="{BB962C8B-B14F-4D97-AF65-F5344CB8AC3E}">
        <p14:creationId xmlns:p14="http://schemas.microsoft.com/office/powerpoint/2010/main" val="177325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08" y="413930"/>
            <a:ext cx="8911687" cy="1280890"/>
          </a:xfrm>
        </p:spPr>
        <p:txBody>
          <a:bodyPr>
            <a:normAutofit fontScale="90000"/>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PCA </a:t>
            </a:r>
            <a:r>
              <a:rPr lang="en-IN" sz="4400" b="1" dirty="0">
                <a:latin typeface="Calibri" panose="020F0502020204030204" pitchFamily="34" charset="0"/>
                <a:ea typeface="Calibri" panose="020F0502020204030204" pitchFamily="34" charset="0"/>
                <a:cs typeface="Times New Roman" panose="02020603050405020304" pitchFamily="18" charset="0"/>
              </a:rPr>
              <a:t>Output</a:t>
            </a:r>
            <a:br>
              <a:rPr lang="en-IN" sz="4400" b="1" dirty="0">
                <a:latin typeface="Calibri" panose="020F0502020204030204" pitchFamily="34" charset="0"/>
                <a:cs typeface="Times New Roman" panose="02020603050405020304" pitchFamily="18" charset="0"/>
              </a:rPr>
            </a:br>
            <a:endParaRPr lang="en-IN" sz="4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C9D4FE8-1434-4E2F-850C-181743958D3E}"/>
              </a:ext>
            </a:extLst>
          </p:cNvPr>
          <p:cNvPicPr>
            <a:picLocks noChangeAspect="1"/>
          </p:cNvPicPr>
          <p:nvPr/>
        </p:nvPicPr>
        <p:blipFill>
          <a:blip r:embed="rId4"/>
          <a:stretch>
            <a:fillRect/>
          </a:stretch>
        </p:blipFill>
        <p:spPr>
          <a:xfrm>
            <a:off x="2028825" y="1329179"/>
            <a:ext cx="7888173" cy="5114892"/>
          </a:xfrm>
          <a:prstGeom prst="rect">
            <a:avLst/>
          </a:prstGeom>
        </p:spPr>
      </p:pic>
      <p:pic>
        <p:nvPicPr>
          <p:cNvPr id="3" name="Recorded Sound">
            <a:hlinkClick r:id="" action="ppaction://media"/>
            <a:extLst>
              <a:ext uri="{FF2B5EF4-FFF2-40B4-BE49-F238E27FC236}">
                <a16:creationId xmlns:a16="http://schemas.microsoft.com/office/drawing/2014/main" id="{DEDFEE6F-C498-4078-B8E4-D37D02080D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1748" y="210730"/>
            <a:ext cx="406400" cy="406400"/>
          </a:xfrm>
          <a:prstGeom prst="rect">
            <a:avLst/>
          </a:prstGeom>
        </p:spPr>
      </p:pic>
    </p:spTree>
    <p:extLst>
      <p:ext uri="{BB962C8B-B14F-4D97-AF65-F5344CB8AC3E}">
        <p14:creationId xmlns:p14="http://schemas.microsoft.com/office/powerpoint/2010/main" val="134804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08" y="413930"/>
            <a:ext cx="8911687" cy="1280890"/>
          </a:xfrm>
        </p:spPr>
        <p:txBody>
          <a:bodyPr>
            <a:normAutofit/>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UMAP implementation</a:t>
            </a:r>
          </a:p>
        </p:txBody>
      </p:sp>
      <p:pic>
        <p:nvPicPr>
          <p:cNvPr id="5" name="Picture 4">
            <a:extLst>
              <a:ext uri="{FF2B5EF4-FFF2-40B4-BE49-F238E27FC236}">
                <a16:creationId xmlns:a16="http://schemas.microsoft.com/office/drawing/2014/main" id="{BF791B8A-0369-43BD-AD19-29C6033F3609}"/>
              </a:ext>
            </a:extLst>
          </p:cNvPr>
          <p:cNvPicPr>
            <a:picLocks noChangeAspect="1"/>
          </p:cNvPicPr>
          <p:nvPr/>
        </p:nvPicPr>
        <p:blipFill>
          <a:blip r:embed="rId4"/>
          <a:stretch>
            <a:fillRect/>
          </a:stretch>
        </p:blipFill>
        <p:spPr>
          <a:xfrm>
            <a:off x="1152525" y="1709737"/>
            <a:ext cx="9886950" cy="3438525"/>
          </a:xfrm>
          <a:prstGeom prst="rect">
            <a:avLst/>
          </a:prstGeom>
        </p:spPr>
      </p:pic>
      <p:pic>
        <p:nvPicPr>
          <p:cNvPr id="3" name="Recorded Sound">
            <a:hlinkClick r:id="" action="ppaction://media"/>
            <a:extLst>
              <a:ext uri="{FF2B5EF4-FFF2-40B4-BE49-F238E27FC236}">
                <a16:creationId xmlns:a16="http://schemas.microsoft.com/office/drawing/2014/main" id="{CF76B5DF-1F32-4D48-B397-8FB1CDA0A8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2639" y="210730"/>
            <a:ext cx="406400" cy="406400"/>
          </a:xfrm>
          <a:prstGeom prst="rect">
            <a:avLst/>
          </a:prstGeom>
        </p:spPr>
      </p:pic>
    </p:spTree>
    <p:extLst>
      <p:ext uri="{BB962C8B-B14F-4D97-AF65-F5344CB8AC3E}">
        <p14:creationId xmlns:p14="http://schemas.microsoft.com/office/powerpoint/2010/main" val="406474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08" y="413930"/>
            <a:ext cx="8911687" cy="1280890"/>
          </a:xfrm>
        </p:spPr>
        <p:txBody>
          <a:bodyPr>
            <a:normAutofit/>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UMAP Output</a:t>
            </a:r>
          </a:p>
        </p:txBody>
      </p:sp>
      <p:pic>
        <p:nvPicPr>
          <p:cNvPr id="4" name="Picture 3">
            <a:extLst>
              <a:ext uri="{FF2B5EF4-FFF2-40B4-BE49-F238E27FC236}">
                <a16:creationId xmlns:a16="http://schemas.microsoft.com/office/drawing/2014/main" id="{CE3A98C1-A160-41D8-BD39-7E34E906ED1B}"/>
              </a:ext>
            </a:extLst>
          </p:cNvPr>
          <p:cNvPicPr>
            <a:picLocks noChangeAspect="1"/>
          </p:cNvPicPr>
          <p:nvPr/>
        </p:nvPicPr>
        <p:blipFill>
          <a:blip r:embed="rId4"/>
          <a:stretch>
            <a:fillRect/>
          </a:stretch>
        </p:blipFill>
        <p:spPr>
          <a:xfrm>
            <a:off x="1551347" y="1310326"/>
            <a:ext cx="8410575" cy="5222449"/>
          </a:xfrm>
          <a:prstGeom prst="rect">
            <a:avLst/>
          </a:prstGeom>
        </p:spPr>
      </p:pic>
      <p:pic>
        <p:nvPicPr>
          <p:cNvPr id="3" name="Recorded Sound">
            <a:hlinkClick r:id="" action="ppaction://media"/>
            <a:extLst>
              <a:ext uri="{FF2B5EF4-FFF2-40B4-BE49-F238E27FC236}">
                <a16:creationId xmlns:a16="http://schemas.microsoft.com/office/drawing/2014/main" id="{5B9308D7-0A7D-4175-96C1-69B39CCF75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75505" y="210730"/>
            <a:ext cx="406400" cy="406400"/>
          </a:xfrm>
          <a:prstGeom prst="rect">
            <a:avLst/>
          </a:prstGeom>
        </p:spPr>
      </p:pic>
    </p:spTree>
    <p:extLst>
      <p:ext uri="{BB962C8B-B14F-4D97-AF65-F5344CB8AC3E}">
        <p14:creationId xmlns:p14="http://schemas.microsoft.com/office/powerpoint/2010/main" val="296008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788" y="187685"/>
            <a:ext cx="8911687" cy="1280890"/>
          </a:xfrm>
        </p:spPr>
        <p:txBody>
          <a:bodyPr>
            <a:normAutofit/>
          </a:bodyPr>
          <a:lstStyle/>
          <a:p>
            <a:r>
              <a:rPr lang="en-IN" sz="4400" b="1" dirty="0">
                <a:effectLst/>
                <a:latin typeface="Calibri" panose="020F0502020204030204" pitchFamily="34" charset="0"/>
                <a:ea typeface="Calibri" panose="020F0502020204030204" pitchFamily="34" charset="0"/>
                <a:cs typeface="Times New Roman" panose="02020603050405020304" pitchFamily="18" charset="0"/>
              </a:rPr>
              <a:t>Q&amp;A</a:t>
            </a:r>
          </a:p>
        </p:txBody>
      </p:sp>
      <p:pic>
        <p:nvPicPr>
          <p:cNvPr id="6" name="Picture 5">
            <a:extLst>
              <a:ext uri="{FF2B5EF4-FFF2-40B4-BE49-F238E27FC236}">
                <a16:creationId xmlns:a16="http://schemas.microsoft.com/office/drawing/2014/main" id="{117AF6F1-0994-4051-AB19-81FAFA359AE4}"/>
              </a:ext>
            </a:extLst>
          </p:cNvPr>
          <p:cNvPicPr>
            <a:picLocks noChangeAspect="1"/>
          </p:cNvPicPr>
          <p:nvPr/>
        </p:nvPicPr>
        <p:blipFill>
          <a:blip r:embed="rId4"/>
          <a:stretch>
            <a:fillRect/>
          </a:stretch>
        </p:blipFill>
        <p:spPr>
          <a:xfrm>
            <a:off x="386788" y="1272619"/>
            <a:ext cx="11198754" cy="4850390"/>
          </a:xfrm>
          <a:prstGeom prst="rect">
            <a:avLst/>
          </a:prstGeom>
        </p:spPr>
      </p:pic>
      <p:sp>
        <p:nvSpPr>
          <p:cNvPr id="3" name="Rectangle 2">
            <a:extLst>
              <a:ext uri="{FF2B5EF4-FFF2-40B4-BE49-F238E27FC236}">
                <a16:creationId xmlns:a16="http://schemas.microsoft.com/office/drawing/2014/main" id="{B3BF2B27-EDB4-4AF4-B397-DEDB377E392B}"/>
              </a:ext>
            </a:extLst>
          </p:cNvPr>
          <p:cNvSpPr/>
          <p:nvPr/>
        </p:nvSpPr>
        <p:spPr>
          <a:xfrm>
            <a:off x="6570483" y="5585381"/>
            <a:ext cx="254524" cy="1602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4</a:t>
            </a:r>
          </a:p>
        </p:txBody>
      </p:sp>
      <p:pic>
        <p:nvPicPr>
          <p:cNvPr id="4" name="Recorded Sound">
            <a:hlinkClick r:id="" action="ppaction://media"/>
            <a:extLst>
              <a:ext uri="{FF2B5EF4-FFF2-40B4-BE49-F238E27FC236}">
                <a16:creationId xmlns:a16="http://schemas.microsoft.com/office/drawing/2014/main" id="{B1197191-FAC7-4578-BAD7-6386A569C9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5542" y="256356"/>
            <a:ext cx="406400" cy="406400"/>
          </a:xfrm>
          <a:prstGeom prst="rect">
            <a:avLst/>
          </a:prstGeom>
        </p:spPr>
      </p:pic>
    </p:spTree>
    <p:extLst>
      <p:ext uri="{BB962C8B-B14F-4D97-AF65-F5344CB8AC3E}">
        <p14:creationId xmlns:p14="http://schemas.microsoft.com/office/powerpoint/2010/main" val="53288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9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135" y="245321"/>
            <a:ext cx="5839529" cy="923595"/>
          </a:xfrm>
        </p:spPr>
        <p:txBody>
          <a:bodyPr/>
          <a:lstStyle/>
          <a:p>
            <a:r>
              <a:rPr lang="en-IN" dirty="0"/>
              <a:t>Team Contribution</a:t>
            </a:r>
          </a:p>
        </p:txBody>
      </p:sp>
      <p:sp>
        <p:nvSpPr>
          <p:cNvPr id="3" name="Content Placeholder 2"/>
          <p:cNvSpPr>
            <a:spLocks noGrp="1"/>
          </p:cNvSpPr>
          <p:nvPr>
            <p:ph idx="1"/>
          </p:nvPr>
        </p:nvSpPr>
        <p:spPr>
          <a:xfrm>
            <a:off x="122549" y="1225485"/>
            <a:ext cx="11745798" cy="5420013"/>
          </a:xfrm>
        </p:spPr>
        <p:txBody>
          <a:bodyPr>
            <a:normAutofit fontScale="92500"/>
          </a:bodyPr>
          <a:lstStyle/>
          <a:p>
            <a:pPr marL="457200" indent="-228600">
              <a:lnSpc>
                <a:spcPct val="107000"/>
              </a:lnSpc>
              <a:spcAft>
                <a:spcPts val="800"/>
              </a:spcAft>
              <a:tabLst>
                <a:tab pos="4572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In Order to complete this assignment, we create a group of three member, Muktesh Sahu (10594774), Maya Kumbhar (10594952), and Ankit Butola (105902492). we discussed about the tasks and the possible challenges that we might face while completing the same, as the assignment was really practical and interesting. At First, we parted the assignment into two portions and decided the best possible approach to complete it and at the end, each of us ended up working for both, Task 1 and Task 2.</a:t>
            </a:r>
          </a:p>
          <a:p>
            <a:pPr marL="457200" indent="-228600">
              <a:lnSpc>
                <a:spcPct val="107000"/>
              </a:lnSpc>
              <a:spcAft>
                <a:spcPts val="800"/>
              </a:spcAft>
              <a:tabLst>
                <a:tab pos="457200" algn="l"/>
              </a:tabLst>
            </a:pPr>
            <a:r>
              <a:rPr lang="en-IN" sz="1400" dirty="0">
                <a:latin typeface="Calibri" panose="020F0502020204030204" pitchFamily="34" charset="0"/>
                <a:ea typeface="Calibri" panose="020F0502020204030204" pitchFamily="34" charset="0"/>
                <a:cs typeface="Times New Roman" panose="02020603050405020304" pitchFamily="18" charset="0"/>
              </a:rPr>
              <a:t>Muktesh Sahu – After detail discussed on both the tasks, I have started working on task 1 where we need to find the possible reason why customer is churn.  We have given data in excel format and I have start task 1 assignment by fetch data in tableau and start exploring dataset and their attribute. Thought the data is little complicated to understanding but after creating different visualization and analysing data based on filter and charts makes some sense. Create different visualization, Dashboard, Story and explained each part to answer reason why customer churn and validate data from source excel. I also help Ankit and Maya to find solution for task 2 and presentation.  </a:t>
            </a:r>
          </a:p>
          <a:p>
            <a:pPr marL="457200" indent="-228600">
              <a:lnSpc>
                <a:spcPct val="107000"/>
              </a:lnSpc>
              <a:spcAft>
                <a:spcPts val="800"/>
              </a:spcAft>
              <a:tabLst>
                <a:tab pos="457200" algn="l"/>
              </a:tabLst>
            </a:pPr>
            <a:r>
              <a:rPr lang="en-IN" sz="1400" dirty="0">
                <a:effectLst/>
                <a:latin typeface="Calibri" panose="020F0502020204030204" pitchFamily="34" charset="0"/>
                <a:ea typeface="Calibri" panose="020F0502020204030204" pitchFamily="34" charset="0"/>
                <a:cs typeface="Times New Roman" panose="02020603050405020304" pitchFamily="18" charset="0"/>
              </a:rPr>
              <a:t>Maya Kumbhar - </a:t>
            </a:r>
            <a:r>
              <a:rPr lang="en-US" sz="1400" dirty="0">
                <a:effectLst/>
                <a:latin typeface="Calibri" panose="020F0502020204030204" pitchFamily="34" charset="0"/>
                <a:ea typeface="Calibri" panose="020F0502020204030204" pitchFamily="34" charset="0"/>
                <a:cs typeface="Times New Roman" panose="02020603050405020304" pitchFamily="18" charset="0"/>
              </a:rPr>
              <a:t>I have been working on task 2, Firstly I took some time to understand the dataset properly which was provided to us in csv format. After having knowledge of all the attributes from the dataset, I imported the file to google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colab</a:t>
            </a:r>
            <a:r>
              <a:rPr lang="en-US" sz="1400" dirty="0">
                <a:effectLst/>
                <a:latin typeface="Calibri" panose="020F0502020204030204" pitchFamily="34" charset="0"/>
                <a:ea typeface="Calibri" panose="020F0502020204030204" pitchFamily="34" charset="0"/>
                <a:cs typeface="Times New Roman" panose="02020603050405020304" pitchFamily="18" charset="0"/>
              </a:rPr>
              <a:t> using python code, since this task focused on using UMAP dimensionality reduction technique to conduct the visuals in python, I installed required </a:t>
            </a:r>
            <a:r>
              <a:rPr lang="en-US" sz="1400" dirty="0" err="1">
                <a:effectLst/>
                <a:latin typeface="Calibri" panose="020F0502020204030204" pitchFamily="34" charset="0"/>
                <a:ea typeface="Calibri" panose="020F0502020204030204" pitchFamily="34" charset="0"/>
                <a:cs typeface="Times New Roman" panose="02020603050405020304" pitchFamily="18" charset="0"/>
              </a:rPr>
              <a:t>libaries</a:t>
            </a:r>
            <a:r>
              <a:rPr lang="en-US" sz="1400" dirty="0">
                <a:effectLst/>
                <a:latin typeface="Calibri" panose="020F0502020204030204" pitchFamily="34" charset="0"/>
                <a:ea typeface="Calibri" panose="020F0502020204030204" pitchFamily="34" charset="0"/>
                <a:cs typeface="Times New Roman" panose="02020603050405020304" pitchFamily="18" charset="0"/>
              </a:rPr>
              <a:t> and useful packages. Firstly, I divided the dataset into labels and features, normalized the numerical features so that each of the feature has mean as 0 and variance as 1. After this step, I have implemented a PCA and UMAP and plotted them using scatter plot and from the output, I was able observe and answer the questions asked for this task. After successfully implementing this task, I have shared and explained task 2 to rest of my team members.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228600">
              <a:lnSpc>
                <a:spcPct val="107000"/>
              </a:lnSpc>
              <a:spcAft>
                <a:spcPts val="800"/>
              </a:spcAft>
              <a:tabLst>
                <a:tab pos="457200" algn="l"/>
              </a:tabLst>
            </a:pPr>
            <a:r>
              <a:rPr lang="en-IN" sz="1400" dirty="0">
                <a:latin typeface="Calibri" panose="020F0502020204030204" pitchFamily="34" charset="0"/>
                <a:ea typeface="Calibri" panose="020F0502020204030204" pitchFamily="34" charset="0"/>
                <a:cs typeface="Times New Roman" panose="02020603050405020304" pitchFamily="18" charset="0"/>
              </a:rPr>
              <a:t>Ankit Butola - As part of this assignment, I have been working parallelly with Maya and Muktesh to gather the relevant information in order to provide the  best solution for the tasks. Task1: After thorough understanding and analysis of the customer churn dataset, I have volunteered to work on the following visualisation “</a:t>
            </a:r>
            <a:r>
              <a:rPr lang="en-GB" sz="1400" dirty="0">
                <a:latin typeface="Calibri" panose="020F0502020204030204" pitchFamily="34" charset="0"/>
                <a:ea typeface="Calibri" panose="020F0502020204030204" pitchFamily="34" charset="0"/>
                <a:cs typeface="Times New Roman" panose="02020603050405020304" pitchFamily="18" charset="0"/>
              </a:rPr>
              <a:t>Customer Churn by Weekly fee” and “Customer churn by County” , I have used a tableau bar graph and a geographical map respectively. Also, stated the insights as well in the above slides. Task2: Understanding the important algorithm like UMAP was interesting and useful to start working with dimensional reduction. I have referred few internet resources such as “</a:t>
            </a:r>
            <a:r>
              <a:rPr lang="en-GB" sz="1400" dirty="0" err="1">
                <a:latin typeface="Calibri" panose="020F0502020204030204" pitchFamily="34" charset="0"/>
                <a:ea typeface="Calibri" panose="020F0502020204030204" pitchFamily="34" charset="0"/>
                <a:cs typeface="Times New Roman" panose="02020603050405020304" pitchFamily="18" charset="0"/>
              </a:rPr>
              <a:t>umap</a:t>
            </a:r>
            <a:r>
              <a:rPr lang="en-GB" sz="1400" dirty="0">
                <a:latin typeface="Calibri" panose="020F0502020204030204" pitchFamily="34" charset="0"/>
                <a:ea typeface="Calibri" panose="020F0502020204030204" pitchFamily="34" charset="0"/>
                <a:cs typeface="Times New Roman" panose="02020603050405020304" pitchFamily="18" charset="0"/>
              </a:rPr>
              <a:t>-learn” and content provided on </a:t>
            </a:r>
            <a:r>
              <a:rPr lang="en-GB" sz="1400" dirty="0" err="1">
                <a:latin typeface="Calibri" panose="020F0502020204030204" pitchFamily="34" charset="0"/>
                <a:ea typeface="Calibri" panose="020F0502020204030204" pitchFamily="34" charset="0"/>
                <a:cs typeface="Times New Roman" panose="02020603050405020304" pitchFamily="18" charset="0"/>
              </a:rPr>
              <a:t>moodle</a:t>
            </a:r>
            <a:r>
              <a:rPr lang="en-GB" sz="1400" dirty="0">
                <a:latin typeface="Calibri" panose="020F0502020204030204" pitchFamily="34" charset="0"/>
                <a:ea typeface="Calibri" panose="020F0502020204030204" pitchFamily="34" charset="0"/>
                <a:cs typeface="Times New Roman" panose="02020603050405020304" pitchFamily="18" charset="0"/>
              </a:rPr>
              <a:t> page. I have used the sample code file provided on </a:t>
            </a:r>
            <a:r>
              <a:rPr lang="en-GB" sz="1400" dirty="0" err="1">
                <a:latin typeface="Calibri" panose="020F0502020204030204" pitchFamily="34" charset="0"/>
                <a:ea typeface="Calibri" panose="020F0502020204030204" pitchFamily="34" charset="0"/>
                <a:cs typeface="Times New Roman" panose="02020603050405020304" pitchFamily="18" charset="0"/>
              </a:rPr>
              <a:t>moodle</a:t>
            </a:r>
            <a:r>
              <a:rPr lang="en-GB" sz="1400" dirty="0">
                <a:latin typeface="Calibri" panose="020F0502020204030204" pitchFamily="34" charset="0"/>
                <a:ea typeface="Calibri" panose="020F0502020204030204" pitchFamily="34" charset="0"/>
                <a:cs typeface="Times New Roman" panose="02020603050405020304" pitchFamily="18" charset="0"/>
              </a:rPr>
              <a:t> and tweak it as per the task 2 requirements. I have used libraries from </a:t>
            </a:r>
            <a:r>
              <a:rPr lang="en-GB" sz="1400" dirty="0" err="1">
                <a:latin typeface="Calibri" panose="020F0502020204030204" pitchFamily="34" charset="0"/>
                <a:ea typeface="Calibri" panose="020F0502020204030204" pitchFamily="34" charset="0"/>
                <a:cs typeface="Times New Roman" panose="02020603050405020304" pitchFamily="18" charset="0"/>
              </a:rPr>
              <a:t>sk</a:t>
            </a:r>
            <a:r>
              <a:rPr lang="en-GB" sz="1400" dirty="0">
                <a:latin typeface="Calibri" panose="020F0502020204030204" pitchFamily="34" charset="0"/>
                <a:ea typeface="Calibri" panose="020F0502020204030204" pitchFamily="34" charset="0"/>
                <a:cs typeface="Times New Roman" panose="02020603050405020304" pitchFamily="18" charset="0"/>
              </a:rPr>
              <a:t>-learn package and other libraries such as </a:t>
            </a:r>
            <a:r>
              <a:rPr lang="en-GB" sz="1400" dirty="0" err="1">
                <a:latin typeface="Calibri" panose="020F0502020204030204" pitchFamily="34" charset="0"/>
                <a:ea typeface="Calibri" panose="020F0502020204030204" pitchFamily="34" charset="0"/>
                <a:cs typeface="Times New Roman" panose="02020603050405020304" pitchFamily="18" charset="0"/>
              </a:rPr>
              <a:t>plotly</a:t>
            </a:r>
            <a:r>
              <a:rPr lang="en-GB" sz="1400" dirty="0">
                <a:latin typeface="Calibri" panose="020F0502020204030204" pitchFamily="34" charset="0"/>
                <a:ea typeface="Calibri" panose="020F0502020204030204" pitchFamily="34" charset="0"/>
                <a:cs typeface="Times New Roman" panose="02020603050405020304" pitchFamily="18" charset="0"/>
              </a:rPr>
              <a:t> and pandas in order to implement PCA and UMAP.</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457200" indent="-228600">
              <a:lnSpc>
                <a:spcPct val="107000"/>
              </a:lnSpc>
              <a:spcAft>
                <a:spcPts val="800"/>
              </a:spcAft>
              <a:tabLst>
                <a:tab pos="457200" algn="l"/>
              </a:tabLst>
            </a:pP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Recorded Sound">
            <a:hlinkClick r:id="" action="ppaction://media"/>
            <a:extLst>
              <a:ext uri="{FF2B5EF4-FFF2-40B4-BE49-F238E27FC236}">
                <a16:creationId xmlns:a16="http://schemas.microsoft.com/office/drawing/2014/main" id="{A896C50C-1225-4EE9-BF72-1DEDF2C8CD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8627" y="212502"/>
            <a:ext cx="406400" cy="406400"/>
          </a:xfrm>
          <a:prstGeom prst="rect">
            <a:avLst/>
          </a:prstGeom>
        </p:spPr>
      </p:pic>
    </p:spTree>
    <p:extLst>
      <p:ext uri="{BB962C8B-B14F-4D97-AF65-F5344CB8AC3E}">
        <p14:creationId xmlns:p14="http://schemas.microsoft.com/office/powerpoint/2010/main" val="355926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31681" y="1941917"/>
            <a:ext cx="8956277" cy="1894791"/>
          </a:xfrm>
        </p:spPr>
        <p:txBody>
          <a:bodyPr/>
          <a:lstStyle/>
          <a:p>
            <a:r>
              <a:rPr lang="en-IN" sz="3200" b="1" dirty="0"/>
              <a:t>Task 1: </a:t>
            </a:r>
            <a:r>
              <a:rPr lang="en-US" sz="3200" dirty="0"/>
              <a:t>Using Tableau, conduct visual analysis to explore the possible reasons behind customer churn. </a:t>
            </a:r>
            <a:endParaRPr lang="en-IN" sz="3200" dirty="0"/>
          </a:p>
        </p:txBody>
      </p:sp>
      <p:pic>
        <p:nvPicPr>
          <p:cNvPr id="3" name="Recorded Sound">
            <a:hlinkClick r:id="" action="ppaction://media"/>
            <a:extLst>
              <a:ext uri="{FF2B5EF4-FFF2-40B4-BE49-F238E27FC236}">
                <a16:creationId xmlns:a16="http://schemas.microsoft.com/office/drawing/2014/main" id="{13704278-05E2-40E9-B5ED-829968397B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55605" y="228074"/>
            <a:ext cx="669302" cy="592058"/>
          </a:xfrm>
          <a:prstGeom prst="rect">
            <a:avLst/>
          </a:prstGeom>
        </p:spPr>
      </p:pic>
    </p:spTree>
    <p:extLst>
      <p:ext uri="{BB962C8B-B14F-4D97-AF65-F5344CB8AC3E}">
        <p14:creationId xmlns:p14="http://schemas.microsoft.com/office/powerpoint/2010/main" val="98442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3252" y="2547711"/>
            <a:ext cx="5188835" cy="1280890"/>
          </a:xfrm>
        </p:spPr>
        <p:txBody>
          <a:bodyPr>
            <a:normAutofit/>
          </a:bodyPr>
          <a:lstStyle/>
          <a:p>
            <a:r>
              <a:rPr lang="en-IN" sz="6600" b="1" dirty="0"/>
              <a:t>Thank you !!</a:t>
            </a:r>
          </a:p>
        </p:txBody>
      </p:sp>
    </p:spTree>
    <p:extLst>
      <p:ext uri="{BB962C8B-B14F-4D97-AF65-F5344CB8AC3E}">
        <p14:creationId xmlns:p14="http://schemas.microsoft.com/office/powerpoint/2010/main" val="239066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93" y="196499"/>
            <a:ext cx="8911687" cy="774462"/>
          </a:xfrm>
        </p:spPr>
        <p:txBody>
          <a:bodyPr>
            <a:normAutofit/>
          </a:bodyPr>
          <a:lstStyle/>
          <a:p>
            <a:r>
              <a:rPr lang="en-IN" sz="3200" b="1" dirty="0"/>
              <a:t>Customer Churn Analysis Dashboard</a:t>
            </a:r>
            <a:endParaRPr lang="en-IN" sz="3200" dirty="0"/>
          </a:p>
        </p:txBody>
      </p:sp>
      <p:pic>
        <p:nvPicPr>
          <p:cNvPr id="9" name="Picture 8">
            <a:extLst>
              <a:ext uri="{FF2B5EF4-FFF2-40B4-BE49-F238E27FC236}">
                <a16:creationId xmlns:a16="http://schemas.microsoft.com/office/drawing/2014/main" id="{79556EAC-3A65-45EF-9147-7D0E7180C1A0}"/>
              </a:ext>
            </a:extLst>
          </p:cNvPr>
          <p:cNvPicPr>
            <a:picLocks noChangeAspect="1"/>
          </p:cNvPicPr>
          <p:nvPr/>
        </p:nvPicPr>
        <p:blipFill>
          <a:blip r:embed="rId4"/>
          <a:stretch>
            <a:fillRect/>
          </a:stretch>
        </p:blipFill>
        <p:spPr>
          <a:xfrm>
            <a:off x="3949827" y="1357459"/>
            <a:ext cx="7795967" cy="5090475"/>
          </a:xfrm>
          <a:prstGeom prst="rect">
            <a:avLst/>
          </a:prstGeom>
        </p:spPr>
      </p:pic>
      <p:sp>
        <p:nvSpPr>
          <p:cNvPr id="10" name="Content Placeholder 2">
            <a:extLst>
              <a:ext uri="{FF2B5EF4-FFF2-40B4-BE49-F238E27FC236}">
                <a16:creationId xmlns:a16="http://schemas.microsoft.com/office/drawing/2014/main" id="{7583B2AB-54A0-4D2C-AB56-27DFC1917DDB}"/>
              </a:ext>
            </a:extLst>
          </p:cNvPr>
          <p:cNvSpPr>
            <a:spLocks noGrp="1"/>
          </p:cNvSpPr>
          <p:nvPr>
            <p:ph idx="1"/>
          </p:nvPr>
        </p:nvSpPr>
        <p:spPr>
          <a:xfrm>
            <a:off x="326773" y="980872"/>
            <a:ext cx="3293114" cy="5014175"/>
          </a:xfrm>
        </p:spPr>
        <p:txBody>
          <a:bodyPr>
            <a:normAutofit/>
          </a:bodyPr>
          <a:lstStyle/>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Customer Churn analysis by customer income and house ownership</a:t>
            </a:r>
          </a:p>
          <a:p>
            <a:r>
              <a:rPr lang="en-US" sz="1800" dirty="0">
                <a:latin typeface="Calibri" panose="020F0502020204030204" pitchFamily="34" charset="0"/>
                <a:cs typeface="Calibri" panose="020F0502020204030204" pitchFamily="34" charset="0"/>
              </a:rPr>
              <a:t>Customer Churn by Weekly fee</a:t>
            </a:r>
          </a:p>
          <a:p>
            <a:r>
              <a:rPr lang="en-US" sz="1800" dirty="0">
                <a:latin typeface="Calibri" panose="020F0502020204030204" pitchFamily="34" charset="0"/>
                <a:cs typeface="Calibri" panose="020F0502020204030204" pitchFamily="34" charset="0"/>
              </a:rPr>
              <a:t>Customer Churn  by subscriber Age &amp; Child Status</a:t>
            </a:r>
          </a:p>
          <a:p>
            <a:r>
              <a:rPr lang="en-US" sz="1800" dirty="0">
                <a:latin typeface="Calibri" panose="020F0502020204030204" pitchFamily="34" charset="0"/>
                <a:cs typeface="Calibri" panose="020F0502020204030204" pitchFamily="34" charset="0"/>
              </a:rPr>
              <a:t>Customer Churn by Recruitment Channel</a:t>
            </a:r>
          </a:p>
          <a:p>
            <a:r>
              <a:rPr lang="en-US" sz="1800" dirty="0">
                <a:latin typeface="Calibri" panose="020F0502020204030204" pitchFamily="34" charset="0"/>
                <a:cs typeface="Calibri" panose="020F0502020204030204" pitchFamily="34" charset="0"/>
              </a:rPr>
              <a:t>Customer Churn Report - Story</a:t>
            </a:r>
          </a:p>
        </p:txBody>
      </p:sp>
      <p:pic>
        <p:nvPicPr>
          <p:cNvPr id="3" name="SLide3">
            <a:hlinkClick r:id="" action="ppaction://media"/>
            <a:extLst>
              <a:ext uri="{FF2B5EF4-FFF2-40B4-BE49-F238E27FC236}">
                <a16:creationId xmlns:a16="http://schemas.microsoft.com/office/drawing/2014/main" id="{D997E9CA-F517-4801-BEDB-AD3539703C7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9394" y="380530"/>
            <a:ext cx="406400" cy="406400"/>
          </a:xfrm>
          <a:prstGeom prst="rect">
            <a:avLst/>
          </a:prstGeom>
        </p:spPr>
      </p:pic>
    </p:spTree>
    <p:extLst>
      <p:ext uri="{BB962C8B-B14F-4D97-AF65-F5344CB8AC3E}">
        <p14:creationId xmlns:p14="http://schemas.microsoft.com/office/powerpoint/2010/main" val="194457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93" y="196499"/>
            <a:ext cx="10253440" cy="981852"/>
          </a:xfrm>
        </p:spPr>
        <p:txBody>
          <a:bodyPr>
            <a:normAutofit fontScale="90000"/>
          </a:bodyPr>
          <a:lstStyle/>
          <a:p>
            <a:r>
              <a:rPr lang="en-US" sz="3200" b="1" dirty="0">
                <a:latin typeface="Calibri" panose="020F0502020204030204" pitchFamily="34" charset="0"/>
                <a:cs typeface="Calibri" panose="020F0502020204030204" pitchFamily="34" charset="0"/>
              </a:rPr>
              <a:t>Customer Churn analysis by customer income and house ownership</a:t>
            </a:r>
          </a:p>
        </p:txBody>
      </p:sp>
      <p:sp>
        <p:nvSpPr>
          <p:cNvPr id="10" name="Content Placeholder 2">
            <a:extLst>
              <a:ext uri="{FF2B5EF4-FFF2-40B4-BE49-F238E27FC236}">
                <a16:creationId xmlns:a16="http://schemas.microsoft.com/office/drawing/2014/main" id="{7583B2AB-54A0-4D2C-AB56-27DFC1917DDB}"/>
              </a:ext>
            </a:extLst>
          </p:cNvPr>
          <p:cNvSpPr>
            <a:spLocks noGrp="1"/>
          </p:cNvSpPr>
          <p:nvPr>
            <p:ph idx="1"/>
          </p:nvPr>
        </p:nvSpPr>
        <p:spPr>
          <a:xfrm>
            <a:off x="298492" y="1291957"/>
            <a:ext cx="3293114" cy="5014175"/>
          </a:xfrm>
        </p:spPr>
        <p:txBody>
          <a:bodyPr>
            <a:normAutofit fontScale="85000" lnSpcReduction="20000"/>
          </a:bodyPr>
          <a:lstStyle/>
          <a:p>
            <a:endParaRPr lang="en-US" sz="1800" dirty="0">
              <a:latin typeface="Calibri" panose="020F0502020204030204" pitchFamily="34" charset="0"/>
              <a:cs typeface="Calibri" panose="020F0502020204030204" pitchFamily="34" charset="0"/>
            </a:endParaRPr>
          </a:p>
          <a:p>
            <a:r>
              <a:rPr lang="en-US" sz="1800" dirty="0">
                <a:effectLst/>
                <a:latin typeface="Tableau Book"/>
              </a:rPr>
              <a:t>In this trend chart, Orange line represent "House Rented Customer" and blue line represent "House Owned"</a:t>
            </a:r>
          </a:p>
          <a:p>
            <a:r>
              <a:rPr lang="en-US" sz="1800" dirty="0">
                <a:effectLst/>
                <a:latin typeface="Tableau Book"/>
              </a:rPr>
              <a:t>It is clearly seen, rented customers who come under least salary range has the highest customer churn and the churn start decreasing by moving salary range.</a:t>
            </a:r>
            <a:r>
              <a:rPr lang="en-US" sz="1600" dirty="0"/>
              <a:t> </a:t>
            </a:r>
            <a:r>
              <a:rPr lang="en-US" sz="1800" dirty="0">
                <a:effectLst/>
                <a:latin typeface="Tableau Book"/>
              </a:rPr>
              <a:t>So, the possible reason here is the customers who have less income cant afford the subscription.</a:t>
            </a:r>
          </a:p>
          <a:p>
            <a:r>
              <a:rPr lang="en-US" sz="1800" dirty="0">
                <a:effectLst/>
                <a:latin typeface="Tableau Book"/>
              </a:rPr>
              <a:t>Reason for churn in case for 'House owned' customer is not income. As you can see customer churn count is moreover similar in initial salary range but it kept on increase by increasing the income and then gradually decrease till 250K range. Hence in every range we see customer churn but income more than 100K has less churn.</a:t>
            </a:r>
            <a:endParaRPr lang="en-US" sz="18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D403B21-AD67-4C80-908E-A6704420111E}"/>
              </a:ext>
            </a:extLst>
          </p:cNvPr>
          <p:cNvPicPr>
            <a:picLocks noChangeAspect="1"/>
          </p:cNvPicPr>
          <p:nvPr/>
        </p:nvPicPr>
        <p:blipFill>
          <a:blip r:embed="rId4"/>
          <a:stretch>
            <a:fillRect/>
          </a:stretch>
        </p:blipFill>
        <p:spPr>
          <a:xfrm>
            <a:off x="3695303" y="1348033"/>
            <a:ext cx="8097632" cy="5014176"/>
          </a:xfrm>
          <a:prstGeom prst="rect">
            <a:avLst/>
          </a:prstGeom>
        </p:spPr>
      </p:pic>
      <p:pic>
        <p:nvPicPr>
          <p:cNvPr id="3" name="Recorded Sound">
            <a:hlinkClick r:id="" action="ppaction://media"/>
            <a:extLst>
              <a:ext uri="{FF2B5EF4-FFF2-40B4-BE49-F238E27FC236}">
                <a16:creationId xmlns:a16="http://schemas.microsoft.com/office/drawing/2014/main" id="{A1238081-76B9-46F7-B2AA-5E8EBE8F2E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6535" y="407186"/>
            <a:ext cx="406400" cy="406400"/>
          </a:xfrm>
          <a:prstGeom prst="rect">
            <a:avLst/>
          </a:prstGeom>
        </p:spPr>
      </p:pic>
    </p:spTree>
    <p:extLst>
      <p:ext uri="{BB962C8B-B14F-4D97-AF65-F5344CB8AC3E}">
        <p14:creationId xmlns:p14="http://schemas.microsoft.com/office/powerpoint/2010/main" val="193769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8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93" y="196499"/>
            <a:ext cx="10253440" cy="981852"/>
          </a:xfrm>
        </p:spPr>
        <p:txBody>
          <a:bodyPr>
            <a:normAutofit/>
          </a:bodyPr>
          <a:lstStyle/>
          <a:p>
            <a:r>
              <a:rPr lang="en-US" sz="3200" b="1" dirty="0">
                <a:latin typeface="Calibri" panose="020F0502020204030204" pitchFamily="34" charset="0"/>
                <a:cs typeface="Calibri" panose="020F0502020204030204" pitchFamily="34" charset="0"/>
              </a:rPr>
              <a:t>Customer Churn by Weekly fee</a:t>
            </a:r>
          </a:p>
        </p:txBody>
      </p:sp>
      <p:sp>
        <p:nvSpPr>
          <p:cNvPr id="10" name="Content Placeholder 2">
            <a:extLst>
              <a:ext uri="{FF2B5EF4-FFF2-40B4-BE49-F238E27FC236}">
                <a16:creationId xmlns:a16="http://schemas.microsoft.com/office/drawing/2014/main" id="{7583B2AB-54A0-4D2C-AB56-27DFC1917DDB}"/>
              </a:ext>
            </a:extLst>
          </p:cNvPr>
          <p:cNvSpPr>
            <a:spLocks noGrp="1"/>
          </p:cNvSpPr>
          <p:nvPr>
            <p:ph idx="1"/>
          </p:nvPr>
        </p:nvSpPr>
        <p:spPr>
          <a:xfrm>
            <a:off x="298492" y="1291957"/>
            <a:ext cx="3293114" cy="5014175"/>
          </a:xfrm>
        </p:spPr>
        <p:txBody>
          <a:bodyPr>
            <a:normAutofit/>
          </a:bodyPr>
          <a:lstStyle/>
          <a:p>
            <a:endParaRPr lang="en-US" sz="1800" dirty="0">
              <a:latin typeface="Calibri" panose="020F0502020204030204" pitchFamily="34" charset="0"/>
              <a:cs typeface="Calibri" panose="020F0502020204030204" pitchFamily="34" charset="0"/>
            </a:endParaRPr>
          </a:p>
          <a:p>
            <a:r>
              <a:rPr lang="en-US" sz="1800" dirty="0">
                <a:effectLst/>
                <a:latin typeface="Tableau Book"/>
              </a:rPr>
              <a:t>This Bar chart clearly shows that the majority of customers who left the subscription are having the basic subscription plan which has weekly fee from 1 dollar to 5 dollar. Possible reason behind customer churn might be the basic </a:t>
            </a:r>
            <a:r>
              <a:rPr lang="en-US" sz="1800" dirty="0" err="1">
                <a:effectLst/>
                <a:latin typeface="Tableau Book"/>
              </a:rPr>
              <a:t>subcription</a:t>
            </a:r>
            <a:r>
              <a:rPr lang="en-US" sz="1800" dirty="0">
                <a:effectLst/>
                <a:latin typeface="Tableau Book"/>
              </a:rPr>
              <a:t> plan which customer get the same from another company at less price or it might be the plan.</a:t>
            </a:r>
          </a:p>
        </p:txBody>
      </p:sp>
      <p:pic>
        <p:nvPicPr>
          <p:cNvPr id="5" name="Picture 4">
            <a:extLst>
              <a:ext uri="{FF2B5EF4-FFF2-40B4-BE49-F238E27FC236}">
                <a16:creationId xmlns:a16="http://schemas.microsoft.com/office/drawing/2014/main" id="{3B632DB7-35C3-4C22-8D18-6DC9994C411E}"/>
              </a:ext>
            </a:extLst>
          </p:cNvPr>
          <p:cNvPicPr>
            <a:picLocks noChangeAspect="1"/>
          </p:cNvPicPr>
          <p:nvPr/>
        </p:nvPicPr>
        <p:blipFill>
          <a:blip r:embed="rId4"/>
          <a:stretch>
            <a:fillRect/>
          </a:stretch>
        </p:blipFill>
        <p:spPr>
          <a:xfrm>
            <a:off x="3855563" y="1423446"/>
            <a:ext cx="7843102" cy="4562575"/>
          </a:xfrm>
          <a:prstGeom prst="rect">
            <a:avLst/>
          </a:prstGeom>
        </p:spPr>
      </p:pic>
      <p:pic>
        <p:nvPicPr>
          <p:cNvPr id="3" name="Recorded Sound">
            <a:hlinkClick r:id="" action="ppaction://media"/>
            <a:extLst>
              <a:ext uri="{FF2B5EF4-FFF2-40B4-BE49-F238E27FC236}">
                <a16:creationId xmlns:a16="http://schemas.microsoft.com/office/drawing/2014/main" id="{EC326CDF-798B-4AD5-B1AC-6D40D182E5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92265" y="344656"/>
            <a:ext cx="406400" cy="406400"/>
          </a:xfrm>
          <a:prstGeom prst="rect">
            <a:avLst/>
          </a:prstGeom>
        </p:spPr>
      </p:pic>
    </p:spTree>
    <p:extLst>
      <p:ext uri="{BB962C8B-B14F-4D97-AF65-F5344CB8AC3E}">
        <p14:creationId xmlns:p14="http://schemas.microsoft.com/office/powerpoint/2010/main" val="27431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93" y="196499"/>
            <a:ext cx="10253440" cy="981852"/>
          </a:xfrm>
        </p:spPr>
        <p:txBody>
          <a:bodyPr>
            <a:normAutofit/>
          </a:bodyPr>
          <a:lstStyle/>
          <a:p>
            <a:r>
              <a:rPr lang="en-US" sz="3200" b="1" dirty="0">
                <a:latin typeface="Calibri" panose="020F0502020204030204" pitchFamily="34" charset="0"/>
                <a:cs typeface="Calibri" panose="020F0502020204030204" pitchFamily="34" charset="0"/>
              </a:rPr>
              <a:t>Customer Churn by Subscriber Age &amp; Child Status</a:t>
            </a:r>
          </a:p>
        </p:txBody>
      </p:sp>
      <p:sp>
        <p:nvSpPr>
          <p:cNvPr id="10" name="Content Placeholder 2">
            <a:extLst>
              <a:ext uri="{FF2B5EF4-FFF2-40B4-BE49-F238E27FC236}">
                <a16:creationId xmlns:a16="http://schemas.microsoft.com/office/drawing/2014/main" id="{7583B2AB-54A0-4D2C-AB56-27DFC1917DDB}"/>
              </a:ext>
            </a:extLst>
          </p:cNvPr>
          <p:cNvSpPr>
            <a:spLocks noGrp="1"/>
          </p:cNvSpPr>
          <p:nvPr>
            <p:ph idx="1"/>
          </p:nvPr>
        </p:nvSpPr>
        <p:spPr>
          <a:xfrm>
            <a:off x="298492" y="1291957"/>
            <a:ext cx="3293114" cy="5014175"/>
          </a:xfrm>
        </p:spPr>
        <p:txBody>
          <a:bodyPr>
            <a:normAutofit/>
          </a:bodyPr>
          <a:lstStyle/>
          <a:p>
            <a:endParaRPr lang="en-US" sz="1800" dirty="0">
              <a:latin typeface="Calibri" panose="020F0502020204030204" pitchFamily="34" charset="0"/>
              <a:cs typeface="Calibri" panose="020F0502020204030204" pitchFamily="34" charset="0"/>
            </a:endParaRPr>
          </a:p>
          <a:p>
            <a:r>
              <a:rPr lang="en-US" sz="1800" dirty="0">
                <a:effectLst/>
                <a:latin typeface="Tableau Book"/>
              </a:rPr>
              <a:t>Through this bar chart, we can see customer churn increase by increase age group in both category having child and no child. To conclude on this chart, higher age group has high churn rate and people with child and no child having the similar analysis which mean children is not </a:t>
            </a:r>
            <a:r>
              <a:rPr lang="en-US" sz="1800" dirty="0" err="1">
                <a:effectLst/>
                <a:latin typeface="Tableau Book"/>
              </a:rPr>
              <a:t>depanding</a:t>
            </a:r>
            <a:r>
              <a:rPr lang="en-US" sz="1800" dirty="0">
                <a:effectLst/>
                <a:latin typeface="Tableau Book"/>
              </a:rPr>
              <a:t> on customer churn. </a:t>
            </a:r>
          </a:p>
        </p:txBody>
      </p:sp>
      <p:pic>
        <p:nvPicPr>
          <p:cNvPr id="4" name="Picture 3">
            <a:extLst>
              <a:ext uri="{FF2B5EF4-FFF2-40B4-BE49-F238E27FC236}">
                <a16:creationId xmlns:a16="http://schemas.microsoft.com/office/drawing/2014/main" id="{6F1E7A3A-B4B5-4F05-88A3-74740928AEC8}"/>
              </a:ext>
            </a:extLst>
          </p:cNvPr>
          <p:cNvPicPr>
            <a:picLocks noChangeAspect="1"/>
          </p:cNvPicPr>
          <p:nvPr/>
        </p:nvPicPr>
        <p:blipFill>
          <a:blip r:embed="rId4"/>
          <a:stretch>
            <a:fillRect/>
          </a:stretch>
        </p:blipFill>
        <p:spPr>
          <a:xfrm>
            <a:off x="3733014" y="1291957"/>
            <a:ext cx="8078772" cy="5089990"/>
          </a:xfrm>
          <a:prstGeom prst="rect">
            <a:avLst/>
          </a:prstGeom>
        </p:spPr>
      </p:pic>
      <p:pic>
        <p:nvPicPr>
          <p:cNvPr id="3" name="Recorded Sound">
            <a:hlinkClick r:id="" action="ppaction://media"/>
            <a:extLst>
              <a:ext uri="{FF2B5EF4-FFF2-40B4-BE49-F238E27FC236}">
                <a16:creationId xmlns:a16="http://schemas.microsoft.com/office/drawing/2014/main" id="{B38E0AB5-1B84-40E4-BAED-1349088942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2640" y="397759"/>
            <a:ext cx="406400" cy="406400"/>
          </a:xfrm>
          <a:prstGeom prst="rect">
            <a:avLst/>
          </a:prstGeom>
        </p:spPr>
      </p:pic>
    </p:spTree>
    <p:extLst>
      <p:ext uri="{BB962C8B-B14F-4D97-AF65-F5344CB8AC3E}">
        <p14:creationId xmlns:p14="http://schemas.microsoft.com/office/powerpoint/2010/main" val="216525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9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93" y="196499"/>
            <a:ext cx="10253440" cy="981852"/>
          </a:xfrm>
        </p:spPr>
        <p:txBody>
          <a:bodyPr>
            <a:normAutofit/>
          </a:bodyPr>
          <a:lstStyle/>
          <a:p>
            <a:r>
              <a:rPr lang="en-US" sz="3200" b="1" dirty="0">
                <a:latin typeface="Calibri" panose="020F0502020204030204" pitchFamily="34" charset="0"/>
                <a:cs typeface="Calibri" panose="020F0502020204030204" pitchFamily="34" charset="0"/>
              </a:rPr>
              <a:t>Customer churn by County</a:t>
            </a:r>
          </a:p>
        </p:txBody>
      </p:sp>
      <p:sp>
        <p:nvSpPr>
          <p:cNvPr id="10" name="Content Placeholder 2">
            <a:extLst>
              <a:ext uri="{FF2B5EF4-FFF2-40B4-BE49-F238E27FC236}">
                <a16:creationId xmlns:a16="http://schemas.microsoft.com/office/drawing/2014/main" id="{7583B2AB-54A0-4D2C-AB56-27DFC1917DDB}"/>
              </a:ext>
            </a:extLst>
          </p:cNvPr>
          <p:cNvSpPr>
            <a:spLocks noGrp="1"/>
          </p:cNvSpPr>
          <p:nvPr>
            <p:ph idx="1"/>
          </p:nvPr>
        </p:nvSpPr>
        <p:spPr>
          <a:xfrm>
            <a:off x="298492" y="1291957"/>
            <a:ext cx="3293114" cy="5014175"/>
          </a:xfrm>
        </p:spPr>
        <p:txBody>
          <a:bodyPr>
            <a:normAutofit/>
          </a:bodyPr>
          <a:lstStyle/>
          <a:p>
            <a:r>
              <a:rPr lang="en-US" sz="1800" dirty="0">
                <a:effectLst/>
                <a:latin typeface="Tableau Book"/>
              </a:rPr>
              <a:t>It is very clear by looking at the map, majority of customer churn are happen in county "Orange" and least in SAN BARNADINO.</a:t>
            </a:r>
          </a:p>
        </p:txBody>
      </p:sp>
      <p:pic>
        <p:nvPicPr>
          <p:cNvPr id="7" name="Picture 6">
            <a:extLst>
              <a:ext uri="{FF2B5EF4-FFF2-40B4-BE49-F238E27FC236}">
                <a16:creationId xmlns:a16="http://schemas.microsoft.com/office/drawing/2014/main" id="{A5F19A2D-BA54-4CC0-9C24-DAA6A9035EE3}"/>
              </a:ext>
            </a:extLst>
          </p:cNvPr>
          <p:cNvPicPr>
            <a:picLocks noChangeAspect="1"/>
          </p:cNvPicPr>
          <p:nvPr/>
        </p:nvPicPr>
        <p:blipFill>
          <a:blip r:embed="rId4"/>
          <a:stretch>
            <a:fillRect/>
          </a:stretch>
        </p:blipFill>
        <p:spPr>
          <a:xfrm>
            <a:off x="4128941" y="1364579"/>
            <a:ext cx="7286920" cy="4562475"/>
          </a:xfrm>
          <a:prstGeom prst="rect">
            <a:avLst/>
          </a:prstGeom>
        </p:spPr>
      </p:pic>
      <p:pic>
        <p:nvPicPr>
          <p:cNvPr id="3" name="Recorded Sound">
            <a:hlinkClick r:id="" action="ppaction://media"/>
            <a:extLst>
              <a:ext uri="{FF2B5EF4-FFF2-40B4-BE49-F238E27FC236}">
                <a16:creationId xmlns:a16="http://schemas.microsoft.com/office/drawing/2014/main" id="{A9B4ACCF-5AE9-4995-A77B-B19787CD9E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22640" y="378905"/>
            <a:ext cx="406400" cy="406400"/>
          </a:xfrm>
          <a:prstGeom prst="rect">
            <a:avLst/>
          </a:prstGeom>
        </p:spPr>
      </p:pic>
    </p:spTree>
    <p:extLst>
      <p:ext uri="{BB962C8B-B14F-4D97-AF65-F5344CB8AC3E}">
        <p14:creationId xmlns:p14="http://schemas.microsoft.com/office/powerpoint/2010/main" val="409405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7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93" y="196499"/>
            <a:ext cx="10253440" cy="981852"/>
          </a:xfrm>
        </p:spPr>
        <p:txBody>
          <a:bodyPr>
            <a:normAutofit/>
          </a:bodyPr>
          <a:lstStyle/>
          <a:p>
            <a:r>
              <a:rPr lang="en-US" sz="3200" b="1" dirty="0">
                <a:latin typeface="Calibri" panose="020F0502020204030204" pitchFamily="34" charset="0"/>
                <a:cs typeface="Calibri" panose="020F0502020204030204" pitchFamily="34" charset="0"/>
              </a:rPr>
              <a:t>Story: Customer Churn Analysis Report</a:t>
            </a:r>
          </a:p>
        </p:txBody>
      </p:sp>
      <p:sp>
        <p:nvSpPr>
          <p:cNvPr id="10" name="Content Placeholder 2">
            <a:extLst>
              <a:ext uri="{FF2B5EF4-FFF2-40B4-BE49-F238E27FC236}">
                <a16:creationId xmlns:a16="http://schemas.microsoft.com/office/drawing/2014/main" id="{7583B2AB-54A0-4D2C-AB56-27DFC1917DDB}"/>
              </a:ext>
            </a:extLst>
          </p:cNvPr>
          <p:cNvSpPr>
            <a:spLocks noGrp="1"/>
          </p:cNvSpPr>
          <p:nvPr>
            <p:ph idx="1"/>
          </p:nvPr>
        </p:nvSpPr>
        <p:spPr>
          <a:xfrm>
            <a:off x="298492" y="1329665"/>
            <a:ext cx="3293114" cy="2137043"/>
          </a:xfrm>
        </p:spPr>
        <p:txBody>
          <a:bodyPr>
            <a:normAutofit/>
          </a:bodyPr>
          <a:lstStyle/>
          <a:p>
            <a:r>
              <a:rPr lang="en-US" sz="1800" dirty="0">
                <a:effectLst/>
                <a:latin typeface="Tableau Book"/>
              </a:rPr>
              <a:t>Prepared Tableau story report to explain why customer churn happen by using important dimension like Age group, Income, Child, Recruitment channel, etc.</a:t>
            </a:r>
          </a:p>
          <a:p>
            <a:endParaRPr lang="en-US" sz="1800" dirty="0">
              <a:effectLst/>
              <a:latin typeface="Tableau Book"/>
            </a:endParaRPr>
          </a:p>
        </p:txBody>
      </p:sp>
      <p:pic>
        <p:nvPicPr>
          <p:cNvPr id="4" name="Picture 3">
            <a:extLst>
              <a:ext uri="{FF2B5EF4-FFF2-40B4-BE49-F238E27FC236}">
                <a16:creationId xmlns:a16="http://schemas.microsoft.com/office/drawing/2014/main" id="{6A61EFE6-3F5E-4ECD-833A-042450EAD73F}"/>
              </a:ext>
            </a:extLst>
          </p:cNvPr>
          <p:cNvPicPr>
            <a:picLocks noChangeAspect="1"/>
          </p:cNvPicPr>
          <p:nvPr/>
        </p:nvPicPr>
        <p:blipFill>
          <a:blip r:embed="rId4"/>
          <a:stretch>
            <a:fillRect/>
          </a:stretch>
        </p:blipFill>
        <p:spPr>
          <a:xfrm>
            <a:off x="3553906" y="1310811"/>
            <a:ext cx="8267308" cy="5137124"/>
          </a:xfrm>
          <a:prstGeom prst="rect">
            <a:avLst/>
          </a:prstGeom>
        </p:spPr>
      </p:pic>
      <p:pic>
        <p:nvPicPr>
          <p:cNvPr id="3" name="Recorded Sound">
            <a:hlinkClick r:id="" action="ppaction://media"/>
            <a:extLst>
              <a:ext uri="{FF2B5EF4-FFF2-40B4-BE49-F238E27FC236}">
                <a16:creationId xmlns:a16="http://schemas.microsoft.com/office/drawing/2014/main" id="{FF8A8DEC-FC95-4370-A969-40BCD06F44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14814" y="410065"/>
            <a:ext cx="406400" cy="406400"/>
          </a:xfrm>
          <a:prstGeom prst="rect">
            <a:avLst/>
          </a:prstGeom>
        </p:spPr>
      </p:pic>
    </p:spTree>
    <p:extLst>
      <p:ext uri="{BB962C8B-B14F-4D97-AF65-F5344CB8AC3E}">
        <p14:creationId xmlns:p14="http://schemas.microsoft.com/office/powerpoint/2010/main" val="4719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4546" y="1159497"/>
            <a:ext cx="8956277" cy="4100660"/>
          </a:xfrm>
        </p:spPr>
        <p:txBody>
          <a:bodyPr/>
          <a:lstStyle/>
          <a:p>
            <a:r>
              <a:rPr lang="en-IN" sz="2000" b="1" dirty="0"/>
              <a:t>Task 2: </a:t>
            </a:r>
            <a:r>
              <a:rPr lang="en-US" sz="2000" dirty="0"/>
              <a:t>Using UMAP dimensionality reduction technique in Python, conduct visual analysis to answer the following questions:</a:t>
            </a:r>
            <a:br>
              <a:rPr lang="en-US" sz="2000" dirty="0"/>
            </a:br>
            <a:r>
              <a:rPr lang="en-US" sz="2000" dirty="0"/>
              <a:t> </a:t>
            </a:r>
            <a:br>
              <a:rPr lang="en-US" sz="2000" dirty="0"/>
            </a:br>
            <a:r>
              <a:rPr lang="en-US" sz="2000" dirty="0"/>
              <a:t>1. Can you identify any clusters of forest patches? If yes, then describe these clusters. </a:t>
            </a:r>
            <a:br>
              <a:rPr lang="en-US" sz="2000" dirty="0"/>
            </a:br>
            <a:br>
              <a:rPr lang="en-US" sz="2000" dirty="0"/>
            </a:br>
            <a:r>
              <a:rPr lang="en-US" sz="2000" dirty="0"/>
              <a:t>2. For each of the seven trees mentioned in the data, can you identify the characteristics of forest patches where a particular tree type might be present predominantly? </a:t>
            </a:r>
            <a:br>
              <a:rPr lang="en-US" sz="2000" dirty="0"/>
            </a:br>
            <a:br>
              <a:rPr lang="en-US" sz="2000" dirty="0"/>
            </a:br>
            <a:r>
              <a:rPr lang="en-US" sz="2000" dirty="0"/>
              <a:t>3. Are there any tree types which can grow in more diverse environments?</a:t>
            </a:r>
            <a:endParaRPr lang="en-IN" sz="2000" dirty="0"/>
          </a:p>
        </p:txBody>
      </p:sp>
      <p:pic>
        <p:nvPicPr>
          <p:cNvPr id="3" name="Recorded Sound">
            <a:hlinkClick r:id="" action="ppaction://media"/>
            <a:extLst>
              <a:ext uri="{FF2B5EF4-FFF2-40B4-BE49-F238E27FC236}">
                <a16:creationId xmlns:a16="http://schemas.microsoft.com/office/drawing/2014/main" id="{B4B6956B-DBD1-4B8A-B488-ABF1E019DF1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41492" y="133808"/>
            <a:ext cx="406400" cy="406400"/>
          </a:xfrm>
          <a:prstGeom prst="rect">
            <a:avLst/>
          </a:prstGeom>
        </p:spPr>
      </p:pic>
    </p:spTree>
    <p:extLst>
      <p:ext uri="{BB962C8B-B14F-4D97-AF65-F5344CB8AC3E}">
        <p14:creationId xmlns:p14="http://schemas.microsoft.com/office/powerpoint/2010/main" val="191839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261</TotalTime>
  <Words>1134</Words>
  <Application>Microsoft Office PowerPoint</Application>
  <PresentationFormat>Widescreen</PresentationFormat>
  <Paragraphs>53</Paragraphs>
  <Slides>20</Slides>
  <Notes>0</Notes>
  <HiddenSlides>0</HiddenSlides>
  <MMClips>19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Century Gothic</vt:lpstr>
      <vt:lpstr>Tableau Book</vt:lpstr>
      <vt:lpstr>Times New Roman</vt:lpstr>
      <vt:lpstr>Wingdings 3</vt:lpstr>
      <vt:lpstr>Ion</vt:lpstr>
      <vt:lpstr>Data Visualisation Tableau &amp; Python Practical Presentation</vt:lpstr>
      <vt:lpstr>Task 1: Using Tableau, conduct visual analysis to explore the possible reasons behind customer churn. </vt:lpstr>
      <vt:lpstr>Customer Churn Analysis Dashboard</vt:lpstr>
      <vt:lpstr>Customer Churn analysis by customer income and house ownership</vt:lpstr>
      <vt:lpstr>Customer Churn by Weekly fee</vt:lpstr>
      <vt:lpstr>Customer Churn by Subscriber Age &amp; Child Status</vt:lpstr>
      <vt:lpstr>Customer churn by County</vt:lpstr>
      <vt:lpstr>Story: Customer Churn Analysis Report</vt:lpstr>
      <vt:lpstr>Task 2: Using UMAP dimensionality reduction technique in Python, conduct visual analysis to answer the following questions:   1. Can you identify any clusters of forest patches? If yes, then describe these clusters.   2. For each of the seven trees mentioned in the data, can you identify the characteristics of forest patches where a particular tree type might be present predominantly?   3. Are there any tree types which can grow in more diverse environments?</vt:lpstr>
      <vt:lpstr>UMAP dimensionality reduction technique using Python</vt:lpstr>
      <vt:lpstr>Importing dataset &amp; its Information</vt:lpstr>
      <vt:lpstr>Dividing dataset into label &amp; features</vt:lpstr>
      <vt:lpstr>Normalizing numerical features</vt:lpstr>
      <vt:lpstr>PCA Implementation </vt:lpstr>
      <vt:lpstr>PCA Output </vt:lpstr>
      <vt:lpstr>UMAP implementation</vt:lpstr>
      <vt:lpstr>UMAP Output</vt:lpstr>
      <vt:lpstr>Q&amp;A</vt:lpstr>
      <vt:lpstr>Team Contribution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Visualisation CA 02</dc:title>
  <dc:creator>Microsoft account</dc:creator>
  <cp:lastModifiedBy>Muktesh Sahu</cp:lastModifiedBy>
  <cp:revision>23</cp:revision>
  <dcterms:created xsi:type="dcterms:W3CDTF">2021-12-22T20:10:00Z</dcterms:created>
  <dcterms:modified xsi:type="dcterms:W3CDTF">2022-04-22T21:08:09Z</dcterms:modified>
</cp:coreProperties>
</file>